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14"/>
  </p:notesMasterIdLst>
  <p:handoutMasterIdLst>
    <p:handoutMasterId r:id="rId15"/>
  </p:handoutMasterIdLst>
  <p:sldIdLst>
    <p:sldId id="258" r:id="rId5"/>
    <p:sldId id="265" r:id="rId6"/>
    <p:sldId id="272" r:id="rId7"/>
    <p:sldId id="287" r:id="rId8"/>
    <p:sldId id="300" r:id="rId9"/>
    <p:sldId id="301" r:id="rId10"/>
    <p:sldId id="302" r:id="rId11"/>
    <p:sldId id="303" r:id="rId12"/>
    <p:sldId id="299" r:id="rId13"/>
  </p:sldIdLst>
  <p:sldSz cx="12192000" cy="6858000"/>
  <p:notesSz cx="6858000" cy="9144000"/>
  <p:embeddedFontLst>
    <p:embeddedFont>
      <p:font typeface="Avenir Next LT Pro" panose="020B0504020202020204" pitchFamily="34" charset="0"/>
      <p:regular r:id="rId16"/>
      <p:bold r:id="rId17"/>
      <p:italic r:id="rId18"/>
      <p:boldItalic r:id="rId19"/>
    </p:embeddedFont>
    <p:embeddedFont>
      <p:font typeface="Calibri" panose="020F0502020204030204" pitchFamily="34" charset="0"/>
      <p:regular r:id="rId20"/>
      <p:bold r:id="rId21"/>
      <p:italic r:id="rId22"/>
      <p:boldItalic r:id="rId23"/>
    </p:embeddedFont>
    <p:embeddedFont>
      <p:font typeface="Open Sans" panose="020B0606030504020204" pitchFamily="34" charset="0"/>
      <p:regular r:id="rId24"/>
      <p:bold r:id="rId25"/>
      <p:italic r:id="rId26"/>
      <p:boldItalic r:id="rId27"/>
    </p:embeddedFont>
    <p:embeddedFont>
      <p:font typeface="Speak Pro" panose="020B0504020101020102" pitchFamily="34" charset="0"/>
      <p:regular r:id="rId28"/>
      <p:bold r:id="rId29"/>
      <p:italic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249" autoAdjust="0"/>
  </p:normalViewPr>
  <p:slideViewPr>
    <p:cSldViewPr snapToGrid="0">
      <p:cViewPr varScale="1">
        <p:scale>
          <a:sx n="67" d="100"/>
          <a:sy n="67" d="100"/>
        </p:scale>
        <p:origin x="644" y="56"/>
      </p:cViewPr>
      <p:guideLst/>
    </p:cSldViewPr>
  </p:slideViewPr>
  <p:outlineViewPr>
    <p:cViewPr>
      <p:scale>
        <a:sx n="33" d="100"/>
        <a:sy n="33" d="100"/>
      </p:scale>
      <p:origin x="0" y="-33540"/>
    </p:cViewPr>
  </p:outlin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customXml" Target="../customXml/item3.xml"/><Relationship Id="rId21" Type="http://schemas.openxmlformats.org/officeDocument/2006/relationships/font" Target="fonts/font6.fntdata"/><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9.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handoutMaster" Target="handoutMasters/handout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6.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FA9168-1AA0-4330-93C8-8A2BC786DA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C5761D6-F269-4E92-99D5-40AC843D86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8C0DD2-AAFF-40FB-B1D5-B76D6B9F63F5}" type="datetimeFigureOut">
              <a:rPr lang="en-US" smtClean="0"/>
              <a:t>8/20/2021</a:t>
            </a:fld>
            <a:endParaRPr lang="en-US"/>
          </a:p>
        </p:txBody>
      </p:sp>
      <p:sp>
        <p:nvSpPr>
          <p:cNvPr id="4" name="Footer Placeholder 3">
            <a:extLst>
              <a:ext uri="{FF2B5EF4-FFF2-40B4-BE49-F238E27FC236}">
                <a16:creationId xmlns:a16="http://schemas.microsoft.com/office/drawing/2014/main" id="{112D8426-202C-4385-BEF1-8D0C15BC743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CF91F5F-CE2D-4C59-9BE8-D5C9660BC8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82E420-31C0-4FAB-9C47-370244A3A0D7}" type="slidenum">
              <a:rPr lang="en-US" smtClean="0"/>
              <a:t>‹#›</a:t>
            </a:fld>
            <a:endParaRPr lang="en-US"/>
          </a:p>
        </p:txBody>
      </p:sp>
    </p:spTree>
    <p:extLst>
      <p:ext uri="{BB962C8B-B14F-4D97-AF65-F5344CB8AC3E}">
        <p14:creationId xmlns:p14="http://schemas.microsoft.com/office/powerpoint/2010/main" val="99539395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EAA7A3-4278-43C6-8774-F62FA0274339}" type="datetimeFigureOut">
              <a:rPr lang="en-US" smtClean="0"/>
              <a:t>8/20/2021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DF500-FE05-4D50-AB42-37EDEB80A66C}" type="slidenum">
              <a:rPr lang="en-US" smtClean="0"/>
              <a:t>‹#›</a:t>
            </a:fld>
            <a:endParaRPr lang="en-US" dirty="0"/>
          </a:p>
        </p:txBody>
      </p:sp>
    </p:spTree>
    <p:extLst>
      <p:ext uri="{BB962C8B-B14F-4D97-AF65-F5344CB8AC3E}">
        <p14:creationId xmlns:p14="http://schemas.microsoft.com/office/powerpoint/2010/main" val="29349205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EBFB3C-F5CB-4FF4-9626-146326B1E467}" type="datetime1">
              <a:rPr lang="en-US" smtClean="0"/>
              <a:t>8/20/2021</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326781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A19865D4-BE98-46E3-A6B7-4F34A5E5D254}"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056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055060C0-AC53-4D64-ABD7-4A55C0A77859}" type="datetime1">
              <a:rPr lang="en-US" smtClean="0"/>
              <a:t>8/20/2021</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6540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DD6BC66F-F4C2-4254-902A-540C5FFDD766}" type="datetime1">
              <a:rPr lang="en-US" smtClean="0"/>
              <a:t>8/20/2021</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956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anchor="b">
            <a:normAutofit/>
          </a:bodyPr>
          <a:lstStyle>
            <a:lvl1pPr>
              <a:defRPr sz="4000">
                <a:gradFill>
                  <a:gsLst>
                    <a:gs pos="0">
                      <a:schemeClr val="bg2"/>
                    </a:gs>
                    <a:gs pos="100000">
                      <a:schemeClr val="accent1"/>
                    </a:gs>
                  </a:gsLst>
                  <a:lin ang="0" scaled="1"/>
                </a:gradFill>
              </a:defRPr>
            </a:lvl1pPr>
          </a:lstStyle>
          <a:p>
            <a:r>
              <a:rPr lang="en-US" dirty="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734453F6-9CD2-44E4-BBC5-2899F0ED8F61}" type="datetime1">
              <a:rPr lang="en-US" smtClean="0"/>
              <a:t>8/20/2021</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smtClean="0"/>
              <a:pPr/>
              <a:t>‹#›</a:t>
            </a:fld>
            <a:endParaRPr lang="en-US" dirty="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2071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C0C19AD0-5F22-4AC8-A079-4E7FF62CE0BA}" type="datetime1">
              <a:rPr lang="en-US" smtClean="0"/>
              <a:t>8/20/2021</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7740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256FFA05-2726-422B-A595-CD6EE4C03A22}"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9905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7DDC830-91D4-4D76-B486-41F29E6EE30C}"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5929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4B855260-6F71-4500-AA56-E197C8A5E92E}" type="datetime1">
              <a:rPr lang="en-US" smtClean="0"/>
              <a:t>8/20/2021</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1105900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32401007-55FE-4B9E-99B0-5FCA5C63BEEE}" type="datetime1">
              <a:rPr lang="en-US" smtClean="0"/>
              <a:t>8/20/2021</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02774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76871A2B-ADE3-40A2-A02A-09FC8B80F731}" type="datetime1">
              <a:rPr lang="en-US" smtClean="0"/>
              <a:t>8/20/2021</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297393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8E5174AC-6E10-46E9-BC4A-4E3A595D534E}" type="datetime1">
              <a:rPr lang="en-US" smtClean="0"/>
              <a:t>8/20/2021</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68744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85B3913D-DE21-4303-8F9D-A21ACDBC3B69}"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5902670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C51E45D-B5D1-4EF4-9967-78E83BC898CC}"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6117924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C5BAB17F-C031-4630-8FA3-EE6012C20DEF}" type="datetime1">
              <a:rPr lang="en-US" smtClean="0"/>
              <a:t>8/20/2021</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Tree>
    <p:extLst>
      <p:ext uri="{BB962C8B-B14F-4D97-AF65-F5344CB8AC3E}">
        <p14:creationId xmlns:p14="http://schemas.microsoft.com/office/powerpoint/2010/main" val="28043271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5406CC0F-AE50-44ED-8007-5467636E4C42}" type="datetime1">
              <a:rPr lang="en-US" smtClean="0"/>
              <a:t>8/20/2021</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4107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8F5BCE4A-56A6-49EC-A673-D7F2D2D770DB}" type="datetime1">
              <a:rPr lang="en-US" smtClean="0"/>
              <a:t>8/20/2021</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0991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F6EF2B0D-49A2-441C-B800-8DA3FF9758CE}"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91391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a:t>Click icon to add picture</a:t>
            </a:r>
            <a:endParaRPr lang="en-US" dirty="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anchor="b">
            <a:normAutofit/>
          </a:bodyPr>
          <a:lstStyle>
            <a:lvl1pPr algn="l">
              <a:defRPr sz="4000" b="1">
                <a:solidFill>
                  <a:schemeClr val="bg1"/>
                </a:solidFill>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2F5D5FDB-2FE7-44AD-B9BD-8BEF95F41952}" type="datetime1">
              <a:rPr lang="en-US" smtClean="0"/>
              <a:t>8/20/2021</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66897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9753FB07-8F96-4A12-BC7E-21F8E0954886}" type="datetime1">
              <a:rPr lang="en-US" smtClean="0"/>
              <a:t>8/20/2021</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17409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gradFill>
                  <a:gsLst>
                    <a:gs pos="0">
                      <a:schemeClr val="bg2"/>
                    </a:gs>
                    <a:gs pos="100000">
                      <a:schemeClr val="accent1"/>
                    </a:gs>
                  </a:gsLst>
                  <a:lin ang="0" scaled="1"/>
                </a:gradFill>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C8790E14-8D81-41DD-8E4A-1160D6D337E4}" type="datetime1">
              <a:rPr lang="en-US" smtClean="0"/>
              <a:t>8/20/2021</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5611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2F825738-C96E-44D6-94FE-78EC73B11312}" type="datetime1">
              <a:rPr lang="en-US" smtClean="0"/>
              <a:t>8/20/2021</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985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B3903798-9F8A-4555-A128-691FDFB38DA9}" type="datetime1">
              <a:rPr lang="en-US" noProof="0" smtClean="0"/>
              <a:t>8/20/2021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20124478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989398F-A7F5-4300-AD8D-F2211496F365}"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670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1F1D69A2-DE74-4722-929F-847049DD6A45}"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03516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B4FDD192-6800-47D0-90F1-7D91FE57976D}" type="datetime1">
              <a:rPr lang="en-US" smtClean="0"/>
              <a:t>8/20/2021</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895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anchor="b">
            <a:noAutofit/>
          </a:bodyPr>
          <a:lstStyle>
            <a:lvl1pPr>
              <a:defRPr sz="4000">
                <a:gradFill>
                  <a:gsLst>
                    <a:gs pos="0">
                      <a:schemeClr val="bg2"/>
                    </a:gs>
                    <a:gs pos="100000">
                      <a:schemeClr val="accent1"/>
                    </a:gs>
                  </a:gsLst>
                  <a:lin ang="0" scaled="1"/>
                </a:gradFill>
              </a:defRPr>
            </a:lvl1pPr>
          </a:lstStyle>
          <a:p>
            <a:r>
              <a:rPr lang="en-US" dirty="0"/>
              <a:t>PICTURE WITH</a:t>
            </a:r>
            <a:br>
              <a:rPr lang="en-US" dirty="0"/>
            </a:br>
            <a:r>
              <a:rPr lang="en-US" dirty="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CABEC1E2-BCC4-44B2-A3D7-036C18CBFA1C}" type="datetime1">
              <a:rPr lang="en-US" smtClean="0"/>
              <a:t>8/20/2021</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538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7D989723-4BF4-48A4-B5CD-B482435A8942}" type="datetime1">
              <a:rPr lang="en-US" smtClean="0"/>
              <a:t>8/20/2021</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4376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934AF4EC-7DDE-4C95-9956-59513BFBB065}" type="datetime1">
              <a:rPr lang="en-US" smtClean="0"/>
              <a:t>8/20/2021</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0207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noProof="0"/>
              <a:t>Click icon to add picture</a:t>
            </a:r>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anchor="b">
            <a:normAutofit/>
          </a:bodyPr>
          <a:lstStyle>
            <a:lvl1pPr algn="l">
              <a:defRPr sz="4000" b="1">
                <a:solidFill>
                  <a:schemeClr val="bg1"/>
                </a:solidFill>
              </a:defRPr>
            </a:lvl1pPr>
          </a:lstStyle>
          <a:p>
            <a:r>
              <a:rPr lang="en-US" noProof="0"/>
              <a:t>PICTURE</a:t>
            </a:r>
            <a:br>
              <a:rPr lang="en-US" noProof="0"/>
            </a:br>
            <a:r>
              <a:rPr lang="en-US"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11F7C77-DBB5-4D0F-9120-27BDB5B99C32}" type="datetime1">
              <a:rPr lang="en-US" noProof="0" smtClean="0"/>
              <a:t>8/20/2021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noProof="0"/>
              <a:t>20XX</a:t>
            </a:r>
          </a:p>
        </p:txBody>
      </p:sp>
    </p:spTree>
    <p:extLst>
      <p:ext uri="{BB962C8B-B14F-4D97-AF65-F5344CB8AC3E}">
        <p14:creationId xmlns:p14="http://schemas.microsoft.com/office/powerpoint/2010/main" val="14624940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0DA57DDE-1A3D-4921-8DA7-F028633C78C6}" type="datetime1">
              <a:rPr lang="en-US" smtClean="0"/>
              <a:t>8/20/2021</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2366014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7B3A6B8C-51E0-4512-9EB9-DD1BB2387348}" type="datetime1">
              <a:rPr lang="en-US" smtClean="0"/>
              <a:t>8/20/2021</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Tree>
    <p:extLst>
      <p:ext uri="{BB962C8B-B14F-4D97-AF65-F5344CB8AC3E}">
        <p14:creationId xmlns:p14="http://schemas.microsoft.com/office/powerpoint/2010/main" val="3260961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15065FF-3A74-4B0F-9624-362545A943D5}" type="datetime1">
              <a:rPr lang="en-US" smtClean="0"/>
              <a:t>8/20/2021</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6218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a:t>
            </a:r>
            <a:br>
              <a:rPr lang="en-US" noProof="0"/>
            </a:br>
            <a:r>
              <a:rPr lang="en-US"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29C6A1-E569-4FC9-9D93-90A846C9C5BB}" type="datetime1">
              <a:rPr lang="en-US" noProof="0" smtClean="0"/>
              <a:t>8/20/2021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162517422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solidFill>
                  <a:schemeClr val="bg1"/>
                </a:soli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D578B35B-55DE-4D82-AAED-127142AD1F9F}" type="datetime1">
              <a:rPr lang="en-US" smtClean="0"/>
              <a:t>8/20/2021</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35452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FA441BB-2CCE-42E8-8A4D-47586555D345}" type="datetime1">
              <a:rPr lang="en-US" smtClean="0"/>
              <a:t>8/20/2021</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9206215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a:noAutofit/>
          </a:bodyPr>
          <a:lstStyle>
            <a:lvl1pPr>
              <a:defRPr sz="5500"/>
            </a:lvl1pPr>
          </a:lstStyle>
          <a:p>
            <a:r>
              <a:rPr lang="en-US" dirty="0"/>
              <a:t>THANK</a:t>
            </a:r>
            <a:br>
              <a:rPr lang="en-US" dirty="0"/>
            </a:br>
            <a:r>
              <a:rPr lang="en-US" dirty="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a:lstStyle/>
          <a:p>
            <a:fld id="{11D0F1A0-84E6-4AA0-9183-7CA10A278BD9}" type="datetime1">
              <a:rPr lang="en-US" smtClean="0"/>
              <a:t>8/20/2021</a:t>
            </a:fld>
            <a:endParaRPr lang="en-US" dirty="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0585837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7339F772-C659-4F6E-A95D-21349475745A}" type="datetime1">
              <a:rPr lang="en-US" smtClean="0"/>
              <a:t>8/20/2021</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5349505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anchor="b">
            <a:normAutofit/>
          </a:bodyPr>
          <a:lstStyle>
            <a:lvl1pPr algn="l">
              <a:defRPr sz="5500" b="1">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553C389B-1365-4D57-8640-FE32C76A82BF}" type="datetime1">
              <a:rPr lang="en-US" noProof="0" smtClean="0"/>
              <a:t>8/20/2021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40836357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CF1BB306-77B6-40D8-8A71-1A24515FE48B}" type="datetime1">
              <a:rPr lang="en-US" smtClean="0"/>
              <a:t>8/20/2021</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2027339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646D3CFD-4D7A-41AC-A46D-B09F422513E8}" type="datetime1">
              <a:rPr lang="en-US" noProof="0" smtClean="0"/>
              <a:t>8/20/2021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lvl1pPr>
              <a:defRPr>
                <a:solidFill>
                  <a:schemeClr val="accent1"/>
                </a:solidFill>
              </a:defRPr>
            </a:lvl1p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noProof="0" smtClean="0"/>
              <a:pPr/>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180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B7FBC92-456B-42A9-BBF5-ADCA2050DDCF}" type="datetime1">
              <a:rPr lang="en-US" noProof="0" smtClean="0"/>
              <a:t>8/20/2021</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986155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40F99D1-A115-46CA-B10A-279193A83BBC}"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810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00E1783-EEF8-44D1-A300-8D20A32BB2D3}"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33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8E8C37E-76B3-4A0D-BCD1-C5A52A858D66}"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688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76D2C234-967A-4CF5-82BF-1AF9EBDCBA35}" type="datetime1">
              <a:rPr lang="en-US" smtClean="0"/>
              <a:t>8/20/2021</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63811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r>
              <a:rPr lang="en-US" dirty="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fld id="{7E5F88F2-B164-4B6F-A4D1-FF377EA65B7F}" type="datetime1">
              <a:rPr lang="en-US" smtClean="0"/>
              <a:t>8/20/2021</a:t>
            </a:fld>
            <a:endParaRPr lang="en-US"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3435978353"/>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50" r:id="rId6"/>
    <p:sldLayoutId id="2147483663" r:id="rId7"/>
    <p:sldLayoutId id="2147483664" r:id="rId8"/>
    <p:sldLayoutId id="2147483665" r:id="rId9"/>
    <p:sldLayoutId id="2147483666" r:id="rId10"/>
    <p:sldLayoutId id="2147483651" r:id="rId11"/>
    <p:sldLayoutId id="2147483670" r:id="rId12"/>
    <p:sldLayoutId id="2147483667" r:id="rId13"/>
    <p:sldLayoutId id="2147483668" r:id="rId14"/>
    <p:sldLayoutId id="2147483671" r:id="rId15"/>
    <p:sldLayoutId id="2147483669" r:id="rId16"/>
    <p:sldLayoutId id="2147483653" r:id="rId17"/>
    <p:sldLayoutId id="2147483672" r:id="rId18"/>
    <p:sldLayoutId id="2147483673" r:id="rId19"/>
    <p:sldLayoutId id="2147483674" r:id="rId20"/>
    <p:sldLayoutId id="2147483676" r:id="rId21"/>
    <p:sldLayoutId id="2147483652" r:id="rId22"/>
    <p:sldLayoutId id="2147483677" r:id="rId23"/>
    <p:sldLayoutId id="2147483678" r:id="rId24"/>
    <p:sldLayoutId id="2147483679" r:id="rId25"/>
    <p:sldLayoutId id="2147483681" r:id="rId26"/>
    <p:sldLayoutId id="2147483654" r:id="rId27"/>
    <p:sldLayoutId id="2147483682" r:id="rId28"/>
    <p:sldLayoutId id="2147483683" r:id="rId29"/>
    <p:sldLayoutId id="2147483684" r:id="rId30"/>
    <p:sldLayoutId id="2147483685" r:id="rId31"/>
    <p:sldLayoutId id="2147483657" r:id="rId32"/>
    <p:sldLayoutId id="2147483686" r:id="rId33"/>
    <p:sldLayoutId id="2147483687" r:id="rId34"/>
    <p:sldLayoutId id="2147483688" r:id="rId35"/>
    <p:sldLayoutId id="2147483689" r:id="rId36"/>
    <p:sldLayoutId id="2147483656" r:id="rId37"/>
    <p:sldLayoutId id="2147483690" r:id="rId38"/>
    <p:sldLayoutId id="2147483691" r:id="rId39"/>
    <p:sldLayoutId id="2147483692" r:id="rId40"/>
    <p:sldLayoutId id="2147483697" r:id="rId41"/>
    <p:sldLayoutId id="2147483658" r:id="rId42"/>
    <p:sldLayoutId id="2147483693" r:id="rId43"/>
    <p:sldLayoutId id="2147483694" r:id="rId44"/>
    <p:sldLayoutId id="2147483695" r:id="rId45"/>
    <p:sldLayoutId id="2147483696" r:id="rId46"/>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FA173-4917-43E5-B91C-3914C1A8D225}"/>
              </a:ext>
            </a:extLst>
          </p:cNvPr>
          <p:cNvSpPr>
            <a:spLocks noGrp="1"/>
          </p:cNvSpPr>
          <p:nvPr>
            <p:ph type="ctrTitle"/>
          </p:nvPr>
        </p:nvSpPr>
        <p:spPr/>
        <p:txBody>
          <a:bodyPr>
            <a:normAutofit/>
          </a:bodyPr>
          <a:lstStyle/>
          <a:p>
            <a:r>
              <a:rPr lang="en-US" dirty="0"/>
              <a:t>4-BIT ODD PARITY GEN</a:t>
            </a:r>
          </a:p>
        </p:txBody>
      </p:sp>
      <p:sp>
        <p:nvSpPr>
          <p:cNvPr id="3" name="Subtitle 2">
            <a:extLst>
              <a:ext uri="{FF2B5EF4-FFF2-40B4-BE49-F238E27FC236}">
                <a16:creationId xmlns:a16="http://schemas.microsoft.com/office/drawing/2014/main" id="{D099D82B-F86A-4C04-9207-B25F53939FB6}"/>
              </a:ext>
            </a:extLst>
          </p:cNvPr>
          <p:cNvSpPr>
            <a:spLocks noGrp="1"/>
          </p:cNvSpPr>
          <p:nvPr>
            <p:ph type="subTitle" idx="1"/>
          </p:nvPr>
        </p:nvSpPr>
        <p:spPr/>
        <p:txBody>
          <a:bodyPr/>
          <a:lstStyle/>
          <a:p>
            <a:r>
              <a:rPr lang="en-US" dirty="0"/>
              <a:t>GROUP-22: Amogh Garg and Yash Jindal</a:t>
            </a:r>
          </a:p>
        </p:txBody>
      </p:sp>
    </p:spTree>
    <p:extLst>
      <p:ext uri="{BB962C8B-B14F-4D97-AF65-F5344CB8AC3E}">
        <p14:creationId xmlns:p14="http://schemas.microsoft.com/office/powerpoint/2010/main" val="3013068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C75E2-C7E9-4CDE-A3E7-DB7E770B97E4}"/>
              </a:ext>
            </a:extLst>
          </p:cNvPr>
          <p:cNvSpPr>
            <a:spLocks noGrp="1"/>
          </p:cNvSpPr>
          <p:nvPr>
            <p:ph type="title"/>
          </p:nvPr>
        </p:nvSpPr>
        <p:spPr/>
        <p:txBody>
          <a:bodyPr/>
          <a:lstStyle/>
          <a:p>
            <a:r>
              <a:rPr lang="en-US" dirty="0"/>
              <a:t>Parity Generator</a:t>
            </a:r>
          </a:p>
        </p:txBody>
      </p:sp>
      <p:sp>
        <p:nvSpPr>
          <p:cNvPr id="3" name="Content Placeholder 2">
            <a:extLst>
              <a:ext uri="{FF2B5EF4-FFF2-40B4-BE49-F238E27FC236}">
                <a16:creationId xmlns:a16="http://schemas.microsoft.com/office/drawing/2014/main" id="{D5F2D16A-183F-4A38-8872-766FA01EA75F}"/>
              </a:ext>
            </a:extLst>
          </p:cNvPr>
          <p:cNvSpPr>
            <a:spLocks noGrp="1"/>
          </p:cNvSpPr>
          <p:nvPr>
            <p:ph idx="1"/>
          </p:nvPr>
        </p:nvSpPr>
        <p:spPr/>
        <p:txBody>
          <a:bodyPr>
            <a:normAutofit fontScale="92500"/>
          </a:bodyPr>
          <a:lstStyle/>
          <a:p>
            <a:pPr algn="l"/>
            <a:r>
              <a:rPr lang="en-US" b="0" i="0" dirty="0">
                <a:effectLst/>
                <a:latin typeface="Open Sans" panose="020B0606030504020204" pitchFamily="34" charset="0"/>
              </a:rPr>
              <a:t>Majority of modern communication is Digital in nature i.e., it is a combination of 1’s and 0’s. The digital data is transmitted either through wires (in case of wired communication) or wireless. Even in an advanced mode of communication, there will be errors while transmitting data (due to noise).The simplest of errors is corruption of a bit i.e., a 1 may be transmitted as a 0 or vice-versa. To confirm whether the received data is the intended data or not, we should be able to detect errors at the receiver. This is done by generating a </a:t>
            </a:r>
            <a:r>
              <a:rPr lang="en-US" b="1" i="0" dirty="0">
                <a:effectLst/>
                <a:latin typeface="Open Sans" panose="020B0606030504020204" pitchFamily="34" charset="0"/>
              </a:rPr>
              <a:t>Parity Bit.</a:t>
            </a:r>
          </a:p>
          <a:p>
            <a:endParaRPr lang="en-US" dirty="0"/>
          </a:p>
        </p:txBody>
      </p:sp>
      <p:sp>
        <p:nvSpPr>
          <p:cNvPr id="5" name="Slide Number Placeholder 4">
            <a:extLst>
              <a:ext uri="{FF2B5EF4-FFF2-40B4-BE49-F238E27FC236}">
                <a16:creationId xmlns:a16="http://schemas.microsoft.com/office/drawing/2014/main" id="{37FC0AEA-646D-49DC-8618-CEFD70130E0C}"/>
              </a:ext>
            </a:extLst>
          </p:cNvPr>
          <p:cNvSpPr>
            <a:spLocks noGrp="1"/>
          </p:cNvSpPr>
          <p:nvPr>
            <p:ph type="sldNum" sz="quarter" idx="12"/>
          </p:nvPr>
        </p:nvSpPr>
        <p:spPr/>
        <p:txBody>
          <a:bodyPr/>
          <a:lstStyle/>
          <a:p>
            <a:fld id="{95CBEC59-7FF9-4688-98DF-89832A0C9025}" type="slidenum">
              <a:rPr lang="en-US" smtClean="0"/>
              <a:t>2</a:t>
            </a:fld>
            <a:endParaRPr lang="en-US" dirty="0"/>
          </a:p>
        </p:txBody>
      </p:sp>
      <p:sp>
        <p:nvSpPr>
          <p:cNvPr id="6" name="Subtitle 5">
            <a:extLst>
              <a:ext uri="{FF2B5EF4-FFF2-40B4-BE49-F238E27FC236}">
                <a16:creationId xmlns:a16="http://schemas.microsoft.com/office/drawing/2014/main" id="{09278663-6DFB-48C5-B58E-9F7560421BA7}"/>
              </a:ext>
            </a:extLst>
          </p:cNvPr>
          <p:cNvSpPr>
            <a:spLocks noGrp="1"/>
          </p:cNvSpPr>
          <p:nvPr>
            <p:ph type="subTitle" idx="13"/>
          </p:nvPr>
        </p:nvSpPr>
        <p:spPr/>
        <p:txBody>
          <a:bodyPr/>
          <a:lstStyle/>
          <a:p>
            <a:r>
              <a:rPr lang="en-US" dirty="0"/>
              <a:t>Introduction</a:t>
            </a:r>
          </a:p>
        </p:txBody>
      </p:sp>
    </p:spTree>
    <p:extLst>
      <p:ext uri="{BB962C8B-B14F-4D97-AF65-F5344CB8AC3E}">
        <p14:creationId xmlns:p14="http://schemas.microsoft.com/office/powerpoint/2010/main" val="1372925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p:txBody>
          <a:bodyPr/>
          <a:lstStyle/>
          <a:p>
            <a:r>
              <a:rPr lang="en-US" dirty="0"/>
              <a:t>PARITY BIT AND GENERATOR</a:t>
            </a:r>
          </a:p>
        </p:txBody>
      </p:sp>
      <p:sp>
        <p:nvSpPr>
          <p:cNvPr id="3" name="Text Placeholder 2">
            <a:extLst>
              <a:ext uri="{FF2B5EF4-FFF2-40B4-BE49-F238E27FC236}">
                <a16:creationId xmlns:a16="http://schemas.microsoft.com/office/drawing/2014/main" id="{FFD046CD-889C-4A2E-8DC3-BED5C7901EA2}"/>
              </a:ext>
            </a:extLst>
          </p:cNvPr>
          <p:cNvSpPr>
            <a:spLocks noGrp="1"/>
          </p:cNvSpPr>
          <p:nvPr>
            <p:ph type="body" idx="1"/>
          </p:nvPr>
        </p:nvSpPr>
        <p:spPr/>
        <p:txBody>
          <a:bodyPr/>
          <a:lstStyle/>
          <a:p>
            <a:r>
              <a:rPr lang="en-US" dirty="0"/>
              <a:t>PARITY BIT</a:t>
            </a:r>
          </a:p>
        </p:txBody>
      </p:sp>
      <p:sp>
        <p:nvSpPr>
          <p:cNvPr id="4" name="Content Placeholder 3">
            <a:extLst>
              <a:ext uri="{FF2B5EF4-FFF2-40B4-BE49-F238E27FC236}">
                <a16:creationId xmlns:a16="http://schemas.microsoft.com/office/drawing/2014/main" id="{7D8E0C3E-549F-4B12-BC1D-70D49FDEE3EB}"/>
              </a:ext>
            </a:extLst>
          </p:cNvPr>
          <p:cNvSpPr>
            <a:spLocks noGrp="1"/>
          </p:cNvSpPr>
          <p:nvPr>
            <p:ph sz="half" idx="2"/>
          </p:nvPr>
        </p:nvSpPr>
        <p:spPr/>
        <p:txBody>
          <a:bodyPr>
            <a:normAutofit fontScale="92500" lnSpcReduction="20000"/>
          </a:bodyPr>
          <a:lstStyle/>
          <a:p>
            <a:pPr algn="l"/>
            <a:r>
              <a:rPr lang="en-US" b="0" i="0" dirty="0">
                <a:effectLst/>
              </a:rPr>
              <a:t>The parity generating technique is one of the most widely used error detection techniques for the data transmission. In digital systems, when binary data is transmitted and processed, data may be subjected to noise so that such noise can alter 0s (of data bits) to 1s and 1s to 0s.</a:t>
            </a:r>
          </a:p>
          <a:p>
            <a:pPr algn="l"/>
            <a:r>
              <a:rPr lang="en-US" b="0" i="0" dirty="0">
                <a:effectLst/>
              </a:rPr>
              <a:t>Hence, a Parity Bit is added to the word containing data in order to make number of 1s either even or odd. The message containing the data bits along with parity bit is transmitted from transmitter to the receiver.</a:t>
            </a:r>
          </a:p>
          <a:p>
            <a:pPr algn="l"/>
            <a:r>
              <a:rPr lang="en-US" b="0" i="0" dirty="0">
                <a:effectLst/>
              </a:rPr>
              <a:t>At the receiving end, the number of 1s in the message is counted and if it doesn’t match with the transmitted one, it means there is an error in the data. Thus, the Parity Bit it is used to detect errors, during the transmission of binary data.</a:t>
            </a:r>
          </a:p>
          <a:p>
            <a:pPr marL="0" indent="0">
              <a:buNone/>
            </a:pPr>
            <a:endParaRPr lang="en-US" dirty="0"/>
          </a:p>
        </p:txBody>
      </p:sp>
      <p:sp>
        <p:nvSpPr>
          <p:cNvPr id="5" name="Text Placeholder 4">
            <a:extLst>
              <a:ext uri="{FF2B5EF4-FFF2-40B4-BE49-F238E27FC236}">
                <a16:creationId xmlns:a16="http://schemas.microsoft.com/office/drawing/2014/main" id="{33C7831C-5C8A-4D10-8B69-B54C753E23A1}"/>
              </a:ext>
            </a:extLst>
          </p:cNvPr>
          <p:cNvSpPr>
            <a:spLocks noGrp="1"/>
          </p:cNvSpPr>
          <p:nvPr>
            <p:ph type="body" sz="quarter" idx="3"/>
          </p:nvPr>
        </p:nvSpPr>
        <p:spPr/>
        <p:txBody>
          <a:bodyPr/>
          <a:lstStyle/>
          <a:p>
            <a:r>
              <a:rPr lang="en-US" dirty="0"/>
              <a:t>PARITY GENERATOR</a:t>
            </a:r>
          </a:p>
        </p:txBody>
      </p:sp>
      <p:sp>
        <p:nvSpPr>
          <p:cNvPr id="7" name="Footer Placeholder 6">
            <a:extLst>
              <a:ext uri="{FF2B5EF4-FFF2-40B4-BE49-F238E27FC236}">
                <a16:creationId xmlns:a16="http://schemas.microsoft.com/office/drawing/2014/main" id="{01088409-0EAA-441A-9E25-8CC3324ED156}"/>
              </a:ext>
            </a:extLst>
          </p:cNvPr>
          <p:cNvSpPr>
            <a:spLocks noGrp="1"/>
          </p:cNvSpPr>
          <p:nvPr>
            <p:ph type="ftr" sz="quarter" idx="11"/>
          </p:nvPr>
        </p:nvSpPr>
        <p:spPr/>
        <p:txBody>
          <a:bodyPr/>
          <a:lstStyle/>
          <a:p>
            <a:r>
              <a:rPr lang="en-US" dirty="0"/>
              <a:t>VT-2</a:t>
            </a:r>
          </a:p>
        </p:txBody>
      </p:sp>
      <p:sp>
        <p:nvSpPr>
          <p:cNvPr id="8" name="Slide Number Placeholder 7">
            <a:extLst>
              <a:ext uri="{FF2B5EF4-FFF2-40B4-BE49-F238E27FC236}">
                <a16:creationId xmlns:a16="http://schemas.microsoft.com/office/drawing/2014/main" id="{B3B47294-B529-4908-976B-4F8ECE7A45B3}"/>
              </a:ext>
            </a:extLst>
          </p:cNvPr>
          <p:cNvSpPr>
            <a:spLocks noGrp="1"/>
          </p:cNvSpPr>
          <p:nvPr>
            <p:ph type="sldNum" sz="quarter" idx="12"/>
          </p:nvPr>
        </p:nvSpPr>
        <p:spPr/>
        <p:txBody>
          <a:bodyPr/>
          <a:lstStyle/>
          <a:p>
            <a:fld id="{95CBEC59-7FF9-4688-98DF-89832A0C9025}" type="slidenum">
              <a:rPr lang="en-US" smtClean="0"/>
              <a:pPr/>
              <a:t>3</a:t>
            </a:fld>
            <a:endParaRPr lang="en-US" dirty="0"/>
          </a:p>
        </p:txBody>
      </p:sp>
      <p:sp>
        <p:nvSpPr>
          <p:cNvPr id="6" name="Content Placeholder 5">
            <a:extLst>
              <a:ext uri="{FF2B5EF4-FFF2-40B4-BE49-F238E27FC236}">
                <a16:creationId xmlns:a16="http://schemas.microsoft.com/office/drawing/2014/main" id="{D82BF507-75ED-4F09-959F-8E0854B6033A}"/>
              </a:ext>
            </a:extLst>
          </p:cNvPr>
          <p:cNvSpPr>
            <a:spLocks noGrp="1"/>
          </p:cNvSpPr>
          <p:nvPr>
            <p:ph sz="quarter" idx="15"/>
          </p:nvPr>
        </p:nvSpPr>
        <p:spPr/>
        <p:txBody>
          <a:bodyPr/>
          <a:lstStyle/>
          <a:p>
            <a:pPr marL="0" indent="0">
              <a:buNone/>
            </a:pPr>
            <a:r>
              <a:rPr lang="en-US" b="0" i="0" dirty="0">
                <a:effectLst/>
              </a:rPr>
              <a:t>A Parity Generator is a combinational logic circuit that generates the parity bit in the transmitter. On the other hand, a circuit that checks the parity in the receiver is called Parity Checker. A combined circuit or device of parity generators and parity checkers are commonly used in digital systems to detect the single bit errors in the transmitted data.</a:t>
            </a:r>
          </a:p>
          <a:p>
            <a:pPr marL="0" indent="0">
              <a:buNone/>
            </a:pPr>
            <a:r>
              <a:rPr lang="en-US" dirty="0"/>
              <a:t>Here we will talk only about 4-Bit Odd Parity Generator.</a:t>
            </a:r>
          </a:p>
        </p:txBody>
      </p:sp>
    </p:spTree>
    <p:extLst>
      <p:ext uri="{BB962C8B-B14F-4D97-AF65-F5344CB8AC3E}">
        <p14:creationId xmlns:p14="http://schemas.microsoft.com/office/powerpoint/2010/main" val="2637958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D2EC5-0A20-4D63-B00B-DEB39889DB69}"/>
              </a:ext>
            </a:extLst>
          </p:cNvPr>
          <p:cNvSpPr>
            <a:spLocks noGrp="1"/>
          </p:cNvSpPr>
          <p:nvPr>
            <p:ph type="title"/>
          </p:nvPr>
        </p:nvSpPr>
        <p:spPr/>
        <p:txBody>
          <a:bodyPr/>
          <a:lstStyle/>
          <a:p>
            <a:r>
              <a:rPr lang="en-US" dirty="0"/>
              <a:t>4-Bit Odd Parity Generator</a:t>
            </a:r>
          </a:p>
        </p:txBody>
      </p:sp>
      <p:sp>
        <p:nvSpPr>
          <p:cNvPr id="4" name="Text Placeholder 3">
            <a:extLst>
              <a:ext uri="{FF2B5EF4-FFF2-40B4-BE49-F238E27FC236}">
                <a16:creationId xmlns:a16="http://schemas.microsoft.com/office/drawing/2014/main" id="{BA4F3DDE-5D3C-40C1-A976-7406EB83A85A}"/>
              </a:ext>
            </a:extLst>
          </p:cNvPr>
          <p:cNvSpPr>
            <a:spLocks noGrp="1"/>
          </p:cNvSpPr>
          <p:nvPr>
            <p:ph type="body" sz="half" idx="2"/>
          </p:nvPr>
        </p:nvSpPr>
        <p:spPr/>
        <p:txBody>
          <a:bodyPr>
            <a:normAutofit fontScale="92500" lnSpcReduction="20000"/>
          </a:bodyPr>
          <a:lstStyle/>
          <a:p>
            <a:r>
              <a:rPr lang="en-IN" sz="1800" dirty="0">
                <a:effectLst/>
                <a:latin typeface="Calibri" panose="020F0502020204030204" pitchFamily="34" charset="0"/>
                <a:ea typeface="Calibri" panose="020F0502020204030204" pitchFamily="34" charset="0"/>
                <a:cs typeface="Times New Roman" panose="02020603050405020304" pitchFamily="18" charset="0"/>
              </a:rPr>
              <a:t>The sum of the data bits and parity bits can be even or odd. In even parity, the added parity bit will make the total number of 1s an even number, whereas in odd parity, the added parity bit will make the total number of 1s an odd number.</a:t>
            </a:r>
            <a:br>
              <a:rPr lang="en-IN" sz="1800" dirty="0">
                <a:effectLst/>
                <a:latin typeface="Calibri" panose="020F0502020204030204" pitchFamily="34" charset="0"/>
                <a:ea typeface="Calibri" panose="020F0502020204030204" pitchFamily="34" charset="0"/>
                <a:cs typeface="Times New Roman" panose="02020603050405020304" pitchFamily="18" charset="0"/>
              </a:rPr>
            </a:br>
            <a:r>
              <a:rPr lang="en-IN" sz="1800" dirty="0">
                <a:effectLst/>
                <a:latin typeface="Calibri" panose="020F0502020204030204" pitchFamily="34" charset="0"/>
                <a:ea typeface="Calibri" panose="020F0502020204030204" pitchFamily="34" charset="0"/>
                <a:cs typeface="Times New Roman" panose="02020603050405020304" pitchFamily="18" charset="0"/>
              </a:rPr>
              <a:t>If we have 4 bits, then it becomes a 4-bit odd parity generator. Now the output odd parity bit would be decided on the basis of 4 input bits, namely D3, D2, D1, and D0.</a:t>
            </a:r>
            <a:endParaRPr lang="en-US" dirty="0"/>
          </a:p>
        </p:txBody>
      </p:sp>
      <p:sp>
        <p:nvSpPr>
          <p:cNvPr id="5" name="Footer Placeholder 4">
            <a:extLst>
              <a:ext uri="{FF2B5EF4-FFF2-40B4-BE49-F238E27FC236}">
                <a16:creationId xmlns:a16="http://schemas.microsoft.com/office/drawing/2014/main" id="{3ACAEA0E-0AD2-4431-A4BB-BA6FE0FB9361}"/>
              </a:ext>
            </a:extLst>
          </p:cNvPr>
          <p:cNvSpPr>
            <a:spLocks noGrp="1"/>
          </p:cNvSpPr>
          <p:nvPr>
            <p:ph type="ftr" sz="quarter" idx="11"/>
          </p:nvPr>
        </p:nvSpPr>
        <p:spPr/>
        <p:txBody>
          <a:bodyPr/>
          <a:lstStyle/>
          <a:p>
            <a:r>
              <a:rPr lang="en-US" dirty="0"/>
              <a:t>VT-2</a:t>
            </a:r>
          </a:p>
        </p:txBody>
      </p:sp>
      <p:sp>
        <p:nvSpPr>
          <p:cNvPr id="6" name="Slide Number Placeholder 5">
            <a:extLst>
              <a:ext uri="{FF2B5EF4-FFF2-40B4-BE49-F238E27FC236}">
                <a16:creationId xmlns:a16="http://schemas.microsoft.com/office/drawing/2014/main" id="{CFFA8F80-4A21-4C24-8E8C-2EF0B85E8130}"/>
              </a:ext>
            </a:extLst>
          </p:cNvPr>
          <p:cNvSpPr>
            <a:spLocks noGrp="1"/>
          </p:cNvSpPr>
          <p:nvPr>
            <p:ph type="sldNum" sz="quarter" idx="12"/>
          </p:nvPr>
        </p:nvSpPr>
        <p:spPr/>
        <p:txBody>
          <a:bodyPr/>
          <a:lstStyle/>
          <a:p>
            <a:fld id="{95CBEC59-7FF9-4688-98DF-89832A0C9025}" type="slidenum">
              <a:rPr lang="en-US" smtClean="0"/>
              <a:t>4</a:t>
            </a:fld>
            <a:endParaRPr lang="en-US" dirty="0"/>
          </a:p>
        </p:txBody>
      </p:sp>
      <p:pic>
        <p:nvPicPr>
          <p:cNvPr id="12" name="Picture 11" descr="Solved: Chapter 4 Problem 31P Solution | Student Lab Manual A Design  Approach For Digital Systems 11th Edition | Chegg.com">
            <a:extLst>
              <a:ext uri="{FF2B5EF4-FFF2-40B4-BE49-F238E27FC236}">
                <a16:creationId xmlns:a16="http://schemas.microsoft.com/office/drawing/2014/main" id="{8890E899-5C96-4A8D-9660-98702E87FDC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5387975" y="883410"/>
            <a:ext cx="5702300" cy="4800600"/>
          </a:xfrm>
          <a:prstGeom prst="rect">
            <a:avLst/>
          </a:prstGeom>
          <a:noFill/>
          <a:ln>
            <a:noFill/>
          </a:ln>
        </p:spPr>
      </p:pic>
    </p:spTree>
    <p:extLst>
      <p:ext uri="{BB962C8B-B14F-4D97-AF65-F5344CB8AC3E}">
        <p14:creationId xmlns:p14="http://schemas.microsoft.com/office/powerpoint/2010/main" val="3198773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8E311-A8EE-49C4-985D-B600CF8245D6}"/>
              </a:ext>
            </a:extLst>
          </p:cNvPr>
          <p:cNvSpPr>
            <a:spLocks noGrp="1"/>
          </p:cNvSpPr>
          <p:nvPr>
            <p:ph type="title"/>
          </p:nvPr>
        </p:nvSpPr>
        <p:spPr/>
        <p:txBody>
          <a:bodyPr/>
          <a:lstStyle/>
          <a:p>
            <a:r>
              <a:rPr lang="en-US" dirty="0"/>
              <a:t>LOGIC AND DESIGN</a:t>
            </a:r>
            <a:endParaRPr lang="en-IN" dirty="0"/>
          </a:p>
        </p:txBody>
      </p:sp>
      <p:sp>
        <p:nvSpPr>
          <p:cNvPr id="4" name="Footer Placeholder 3">
            <a:extLst>
              <a:ext uri="{FF2B5EF4-FFF2-40B4-BE49-F238E27FC236}">
                <a16:creationId xmlns:a16="http://schemas.microsoft.com/office/drawing/2014/main" id="{04D5EEF5-44F1-4C0B-8093-E426C31E5FD2}"/>
              </a:ext>
            </a:extLst>
          </p:cNvPr>
          <p:cNvSpPr>
            <a:spLocks noGrp="1"/>
          </p:cNvSpPr>
          <p:nvPr>
            <p:ph type="ftr" sz="quarter" idx="11"/>
          </p:nvPr>
        </p:nvSpPr>
        <p:spPr/>
        <p:txBody>
          <a:bodyPr/>
          <a:lstStyle/>
          <a:p>
            <a:r>
              <a:rPr lang="en-US" dirty="0"/>
              <a:t>VT-2</a:t>
            </a:r>
          </a:p>
        </p:txBody>
      </p:sp>
      <p:sp>
        <p:nvSpPr>
          <p:cNvPr id="5" name="Slide Number Placeholder 4">
            <a:extLst>
              <a:ext uri="{FF2B5EF4-FFF2-40B4-BE49-F238E27FC236}">
                <a16:creationId xmlns:a16="http://schemas.microsoft.com/office/drawing/2014/main" id="{E7C88B2F-0896-4C9F-B303-6721D4273C5B}"/>
              </a:ext>
            </a:extLst>
          </p:cNvPr>
          <p:cNvSpPr>
            <a:spLocks noGrp="1"/>
          </p:cNvSpPr>
          <p:nvPr>
            <p:ph type="sldNum" sz="quarter" idx="12"/>
          </p:nvPr>
        </p:nvSpPr>
        <p:spPr/>
        <p:txBody>
          <a:bodyPr/>
          <a:lstStyle/>
          <a:p>
            <a:fld id="{95CBEC59-7FF9-4688-98DF-89832A0C9025}" type="slidenum">
              <a:rPr lang="en-US" smtClean="0"/>
              <a:t>5</a:t>
            </a:fld>
            <a:endParaRPr lang="en-US" dirty="0"/>
          </a:p>
        </p:txBody>
      </p:sp>
      <p:sp>
        <p:nvSpPr>
          <p:cNvPr id="6" name="Subtitle 5">
            <a:extLst>
              <a:ext uri="{FF2B5EF4-FFF2-40B4-BE49-F238E27FC236}">
                <a16:creationId xmlns:a16="http://schemas.microsoft.com/office/drawing/2014/main" id="{AED14786-6558-4029-BC99-F4B16BFF31A8}"/>
              </a:ext>
            </a:extLst>
          </p:cNvPr>
          <p:cNvSpPr>
            <a:spLocks noGrp="1"/>
          </p:cNvSpPr>
          <p:nvPr>
            <p:ph type="subTitle" idx="13"/>
          </p:nvPr>
        </p:nvSpPr>
        <p:spPr>
          <a:xfrm>
            <a:off x="1527520" y="1816962"/>
            <a:ext cx="8997737" cy="692595"/>
          </a:xfrm>
        </p:spPr>
        <p:txBody>
          <a:bodyPr/>
          <a:lstStyle/>
          <a:p>
            <a:r>
              <a:rPr lang="en-US" dirty="0"/>
              <a:t>So if we have 4-Bit inputs A,B,C,D then K-Map will look like-</a:t>
            </a:r>
            <a:endParaRPr lang="en-IN" dirty="0"/>
          </a:p>
        </p:txBody>
      </p:sp>
      <p:pic>
        <p:nvPicPr>
          <p:cNvPr id="9" name="Picture 8">
            <a:extLst>
              <a:ext uri="{FF2B5EF4-FFF2-40B4-BE49-F238E27FC236}">
                <a16:creationId xmlns:a16="http://schemas.microsoft.com/office/drawing/2014/main" id="{D68ABD2B-F03A-41C2-8EC7-39728BBBC4A4}"/>
              </a:ext>
            </a:extLst>
          </p:cNvPr>
          <p:cNvPicPr>
            <a:picLocks noChangeAspect="1"/>
          </p:cNvPicPr>
          <p:nvPr/>
        </p:nvPicPr>
        <p:blipFill>
          <a:blip r:embed="rId2"/>
          <a:stretch>
            <a:fillRect/>
          </a:stretch>
        </p:blipFill>
        <p:spPr>
          <a:xfrm>
            <a:off x="828675" y="2714625"/>
            <a:ext cx="2895600" cy="2343150"/>
          </a:xfrm>
          <a:prstGeom prst="rect">
            <a:avLst/>
          </a:prstGeom>
        </p:spPr>
      </p:pic>
      <p:pic>
        <p:nvPicPr>
          <p:cNvPr id="11" name="Picture 10">
            <a:extLst>
              <a:ext uri="{FF2B5EF4-FFF2-40B4-BE49-F238E27FC236}">
                <a16:creationId xmlns:a16="http://schemas.microsoft.com/office/drawing/2014/main" id="{0E6D2E31-C2D6-4489-8D42-498B97D558CC}"/>
              </a:ext>
            </a:extLst>
          </p:cNvPr>
          <p:cNvPicPr>
            <a:picLocks noChangeAspect="1"/>
          </p:cNvPicPr>
          <p:nvPr/>
        </p:nvPicPr>
        <p:blipFill>
          <a:blip r:embed="rId3"/>
          <a:stretch>
            <a:fillRect/>
          </a:stretch>
        </p:blipFill>
        <p:spPr>
          <a:xfrm>
            <a:off x="3839601" y="2714625"/>
            <a:ext cx="7753350" cy="409575"/>
          </a:xfrm>
          <a:prstGeom prst="rect">
            <a:avLst/>
          </a:prstGeom>
        </p:spPr>
      </p:pic>
      <p:sp>
        <p:nvSpPr>
          <p:cNvPr id="12" name="TextBox 11">
            <a:extLst>
              <a:ext uri="{FF2B5EF4-FFF2-40B4-BE49-F238E27FC236}">
                <a16:creationId xmlns:a16="http://schemas.microsoft.com/office/drawing/2014/main" id="{4B444635-E5A4-4D54-AE07-44FAEE18C692}"/>
              </a:ext>
            </a:extLst>
          </p:cNvPr>
          <p:cNvSpPr txBox="1"/>
          <p:nvPr/>
        </p:nvSpPr>
        <p:spPr>
          <a:xfrm>
            <a:off x="4000500" y="3505200"/>
            <a:ext cx="6686550" cy="923330"/>
          </a:xfrm>
          <a:prstGeom prst="rect">
            <a:avLst/>
          </a:prstGeom>
          <a:noFill/>
        </p:spPr>
        <p:txBody>
          <a:bodyPr wrap="square" rtlCol="0">
            <a:spAutoFit/>
          </a:bodyPr>
          <a:lstStyle/>
          <a:p>
            <a:pPr algn="ctr"/>
            <a:r>
              <a:rPr lang="en-US" b="1" dirty="0">
                <a:solidFill>
                  <a:schemeClr val="bg1"/>
                </a:solidFill>
              </a:rPr>
              <a:t>OR</a:t>
            </a:r>
            <a:endParaRPr lang="en-IN" b="1" dirty="0">
              <a:solidFill>
                <a:schemeClr val="bg1"/>
              </a:solidFill>
            </a:endParaRPr>
          </a:p>
          <a:p>
            <a:pPr algn="ctr"/>
            <a:r>
              <a:rPr lang="en-IN" b="1" dirty="0">
                <a:solidFill>
                  <a:schemeClr val="bg1"/>
                </a:solidFill>
              </a:rPr>
              <a:t>On simplifying:</a:t>
            </a:r>
          </a:p>
          <a:p>
            <a:pPr algn="ctr"/>
            <a:r>
              <a:rPr lang="en-IN" b="1" dirty="0">
                <a:solidFill>
                  <a:schemeClr val="bg1"/>
                </a:solidFill>
              </a:rPr>
              <a:t>Y= NOT(((A XOR B)XOR C) XOR D)</a:t>
            </a:r>
            <a:endParaRPr lang="en-US" b="1" dirty="0">
              <a:solidFill>
                <a:schemeClr val="bg1"/>
              </a:solidFill>
            </a:endParaRPr>
          </a:p>
        </p:txBody>
      </p:sp>
      <p:pic>
        <p:nvPicPr>
          <p:cNvPr id="13" name="Picture 12">
            <a:extLst>
              <a:ext uri="{FF2B5EF4-FFF2-40B4-BE49-F238E27FC236}">
                <a16:creationId xmlns:a16="http://schemas.microsoft.com/office/drawing/2014/main" id="{9BA87674-2465-48EE-B2B6-7B87EB56CF46}"/>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889625" y="4612738"/>
            <a:ext cx="2908300" cy="1574800"/>
          </a:xfrm>
          <a:prstGeom prst="rect">
            <a:avLst/>
          </a:prstGeom>
          <a:noFill/>
          <a:ln>
            <a:noFill/>
          </a:ln>
        </p:spPr>
      </p:pic>
    </p:spTree>
    <p:extLst>
      <p:ext uri="{BB962C8B-B14F-4D97-AF65-F5344CB8AC3E}">
        <p14:creationId xmlns:p14="http://schemas.microsoft.com/office/powerpoint/2010/main" val="3920117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AB4F-8D4C-4724-AB94-B22DE628BC2A}"/>
              </a:ext>
            </a:extLst>
          </p:cNvPr>
          <p:cNvSpPr>
            <a:spLocks noGrp="1"/>
          </p:cNvSpPr>
          <p:nvPr>
            <p:ph type="title"/>
          </p:nvPr>
        </p:nvSpPr>
        <p:spPr/>
        <p:txBody>
          <a:bodyPr/>
          <a:lstStyle/>
          <a:p>
            <a:r>
              <a:rPr lang="en-US" dirty="0"/>
              <a:t>ADVANTAGES AND DRAWBACKS</a:t>
            </a:r>
            <a:endParaRPr lang="en-IN" dirty="0"/>
          </a:p>
        </p:txBody>
      </p:sp>
      <p:sp>
        <p:nvSpPr>
          <p:cNvPr id="3" name="Content Placeholder 2">
            <a:extLst>
              <a:ext uri="{FF2B5EF4-FFF2-40B4-BE49-F238E27FC236}">
                <a16:creationId xmlns:a16="http://schemas.microsoft.com/office/drawing/2014/main" id="{32761228-4CD3-452A-8978-90D87C0397CD}"/>
              </a:ext>
            </a:extLst>
          </p:cNvPr>
          <p:cNvSpPr>
            <a:spLocks noGrp="1"/>
          </p:cNvSpPr>
          <p:nvPr>
            <p:ph idx="1"/>
          </p:nvPr>
        </p:nvSpPr>
        <p:spPr>
          <a:xfrm>
            <a:off x="1441795" y="2313768"/>
            <a:ext cx="8997737" cy="2230464"/>
          </a:xfrm>
        </p:spPr>
        <p:txBody>
          <a:bodyPr/>
          <a:lstStyle/>
          <a:p>
            <a:pPr algn="l"/>
            <a:r>
              <a:rPr lang="en-US" sz="2000" b="0" i="0" dirty="0">
                <a:effectLst/>
              </a:rPr>
              <a:t>The advantage is its simplicity and ease of use. But along with these, there are few disadvantages also which are as follows:</a:t>
            </a:r>
          </a:p>
          <a:p>
            <a:pPr algn="l">
              <a:buFont typeface="Arial" panose="020B0604020202020204" pitchFamily="34" charset="0"/>
              <a:buChar char="•"/>
            </a:pPr>
            <a:r>
              <a:rPr lang="en-US" sz="2000" b="0" i="0" dirty="0">
                <a:effectLst/>
              </a:rPr>
              <a:t> If there are errors in more than 1-bit then parity checker won’t be able to detect it.</a:t>
            </a:r>
          </a:p>
          <a:p>
            <a:pPr algn="l">
              <a:buFont typeface="Arial" panose="020B0604020202020204" pitchFamily="34" charset="0"/>
              <a:buChar char="•"/>
            </a:pPr>
            <a:r>
              <a:rPr lang="en-US" sz="2000" b="0" i="0" dirty="0">
                <a:effectLst/>
              </a:rPr>
              <a:t>No way to find which bit is corrupted.</a:t>
            </a:r>
          </a:p>
          <a:p>
            <a:endParaRPr lang="en-IN" dirty="0"/>
          </a:p>
        </p:txBody>
      </p:sp>
      <p:sp>
        <p:nvSpPr>
          <p:cNvPr id="4" name="Footer Placeholder 3">
            <a:extLst>
              <a:ext uri="{FF2B5EF4-FFF2-40B4-BE49-F238E27FC236}">
                <a16:creationId xmlns:a16="http://schemas.microsoft.com/office/drawing/2014/main" id="{10BA7750-4837-43DB-8E97-9CC8EF9699A5}"/>
              </a:ext>
            </a:extLst>
          </p:cNvPr>
          <p:cNvSpPr>
            <a:spLocks noGrp="1"/>
          </p:cNvSpPr>
          <p:nvPr>
            <p:ph type="ftr" sz="quarter" idx="11"/>
          </p:nvPr>
        </p:nvSpPr>
        <p:spPr/>
        <p:txBody>
          <a:bodyPr/>
          <a:lstStyle/>
          <a:p>
            <a:r>
              <a:rPr lang="en-US" dirty="0"/>
              <a:t>VT-2</a:t>
            </a:r>
          </a:p>
        </p:txBody>
      </p:sp>
      <p:sp>
        <p:nvSpPr>
          <p:cNvPr id="5" name="Slide Number Placeholder 4">
            <a:extLst>
              <a:ext uri="{FF2B5EF4-FFF2-40B4-BE49-F238E27FC236}">
                <a16:creationId xmlns:a16="http://schemas.microsoft.com/office/drawing/2014/main" id="{8B1882AE-92DF-4745-930F-46123499A073}"/>
              </a:ext>
            </a:extLst>
          </p:cNvPr>
          <p:cNvSpPr>
            <a:spLocks noGrp="1"/>
          </p:cNvSpPr>
          <p:nvPr>
            <p:ph type="sldNum" sz="quarter" idx="12"/>
          </p:nvPr>
        </p:nvSpPr>
        <p:spPr/>
        <p:txBody>
          <a:bodyPr/>
          <a:lstStyle/>
          <a:p>
            <a:fld id="{95CBEC59-7FF9-4688-98DF-89832A0C9025}" type="slidenum">
              <a:rPr lang="en-US" smtClean="0"/>
              <a:t>6</a:t>
            </a:fld>
            <a:endParaRPr lang="en-US" dirty="0"/>
          </a:p>
        </p:txBody>
      </p:sp>
    </p:spTree>
    <p:extLst>
      <p:ext uri="{BB962C8B-B14F-4D97-AF65-F5344CB8AC3E}">
        <p14:creationId xmlns:p14="http://schemas.microsoft.com/office/powerpoint/2010/main" val="7366067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16F00-4D19-4187-A64A-8CE777533F62}"/>
              </a:ext>
            </a:extLst>
          </p:cNvPr>
          <p:cNvSpPr>
            <a:spLocks noGrp="1"/>
          </p:cNvSpPr>
          <p:nvPr>
            <p:ph type="title"/>
          </p:nvPr>
        </p:nvSpPr>
        <p:spPr/>
        <p:txBody>
          <a:bodyPr/>
          <a:lstStyle/>
          <a:p>
            <a:r>
              <a:rPr lang="en-US" dirty="0"/>
              <a:t>VHDL CODE</a:t>
            </a:r>
            <a:endParaRPr lang="en-IN" dirty="0"/>
          </a:p>
        </p:txBody>
      </p:sp>
      <p:sp>
        <p:nvSpPr>
          <p:cNvPr id="3" name="Footer Placeholder 2">
            <a:extLst>
              <a:ext uri="{FF2B5EF4-FFF2-40B4-BE49-F238E27FC236}">
                <a16:creationId xmlns:a16="http://schemas.microsoft.com/office/drawing/2014/main" id="{67E7F776-AB4A-42C4-ACE1-80EB9D2ADD93}"/>
              </a:ext>
            </a:extLst>
          </p:cNvPr>
          <p:cNvSpPr>
            <a:spLocks noGrp="1"/>
          </p:cNvSpPr>
          <p:nvPr>
            <p:ph type="ftr" sz="quarter" idx="11"/>
          </p:nvPr>
        </p:nvSpPr>
        <p:spPr/>
        <p:txBody>
          <a:bodyPr/>
          <a:lstStyle/>
          <a:p>
            <a:r>
              <a:rPr lang="en-US" dirty="0"/>
              <a:t>VT-2</a:t>
            </a:r>
          </a:p>
        </p:txBody>
      </p:sp>
      <p:sp>
        <p:nvSpPr>
          <p:cNvPr id="4" name="Slide Number Placeholder 3">
            <a:extLst>
              <a:ext uri="{FF2B5EF4-FFF2-40B4-BE49-F238E27FC236}">
                <a16:creationId xmlns:a16="http://schemas.microsoft.com/office/drawing/2014/main" id="{EFD69BEF-864F-4DC6-9DA1-8ACDD08E008A}"/>
              </a:ext>
            </a:extLst>
          </p:cNvPr>
          <p:cNvSpPr>
            <a:spLocks noGrp="1"/>
          </p:cNvSpPr>
          <p:nvPr>
            <p:ph type="sldNum" sz="quarter" idx="12"/>
          </p:nvPr>
        </p:nvSpPr>
        <p:spPr/>
        <p:txBody>
          <a:bodyPr/>
          <a:lstStyle/>
          <a:p>
            <a:fld id="{95CBEC59-7FF9-4688-98DF-89832A0C9025}" type="slidenum">
              <a:rPr lang="en-US" smtClean="0"/>
              <a:t>7</a:t>
            </a:fld>
            <a:endParaRPr lang="en-US" dirty="0"/>
          </a:p>
        </p:txBody>
      </p:sp>
      <p:pic>
        <p:nvPicPr>
          <p:cNvPr id="7" name="Picture 6">
            <a:extLst>
              <a:ext uri="{FF2B5EF4-FFF2-40B4-BE49-F238E27FC236}">
                <a16:creationId xmlns:a16="http://schemas.microsoft.com/office/drawing/2014/main" id="{F0E7553B-24F4-4BEE-B177-66CFC68B9455}"/>
              </a:ext>
            </a:extLst>
          </p:cNvPr>
          <p:cNvPicPr/>
          <p:nvPr/>
        </p:nvPicPr>
        <p:blipFill>
          <a:blip r:embed="rId2"/>
          <a:stretch>
            <a:fillRect/>
          </a:stretch>
        </p:blipFill>
        <p:spPr>
          <a:xfrm>
            <a:off x="219075" y="1935707"/>
            <a:ext cx="5967525" cy="3576320"/>
          </a:xfrm>
          <a:prstGeom prst="rect">
            <a:avLst/>
          </a:prstGeom>
        </p:spPr>
      </p:pic>
      <p:pic>
        <p:nvPicPr>
          <p:cNvPr id="8" name="Picture 7">
            <a:extLst>
              <a:ext uri="{FF2B5EF4-FFF2-40B4-BE49-F238E27FC236}">
                <a16:creationId xmlns:a16="http://schemas.microsoft.com/office/drawing/2014/main" id="{9CE2A807-A188-4ACB-B25F-22F6DEAC6677}"/>
              </a:ext>
            </a:extLst>
          </p:cNvPr>
          <p:cNvPicPr/>
          <p:nvPr/>
        </p:nvPicPr>
        <p:blipFill>
          <a:blip r:embed="rId3"/>
          <a:stretch>
            <a:fillRect/>
          </a:stretch>
        </p:blipFill>
        <p:spPr>
          <a:xfrm>
            <a:off x="6316345" y="305337"/>
            <a:ext cx="5731510" cy="6060440"/>
          </a:xfrm>
          <a:prstGeom prst="rect">
            <a:avLst/>
          </a:prstGeom>
        </p:spPr>
      </p:pic>
    </p:spTree>
    <p:extLst>
      <p:ext uri="{BB962C8B-B14F-4D97-AF65-F5344CB8AC3E}">
        <p14:creationId xmlns:p14="http://schemas.microsoft.com/office/powerpoint/2010/main" val="596479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7FBBE-7056-44E5-BEDF-3E9AFB58DF0E}"/>
              </a:ext>
            </a:extLst>
          </p:cNvPr>
          <p:cNvSpPr>
            <a:spLocks noGrp="1"/>
          </p:cNvSpPr>
          <p:nvPr>
            <p:ph type="title"/>
          </p:nvPr>
        </p:nvSpPr>
        <p:spPr/>
        <p:txBody>
          <a:bodyPr/>
          <a:lstStyle/>
          <a:p>
            <a:r>
              <a:rPr lang="en-US" dirty="0"/>
              <a:t>OUTPUT WAVEFORM</a:t>
            </a:r>
            <a:endParaRPr lang="en-IN" dirty="0"/>
          </a:p>
        </p:txBody>
      </p:sp>
      <p:sp>
        <p:nvSpPr>
          <p:cNvPr id="4" name="Footer Placeholder 3">
            <a:extLst>
              <a:ext uri="{FF2B5EF4-FFF2-40B4-BE49-F238E27FC236}">
                <a16:creationId xmlns:a16="http://schemas.microsoft.com/office/drawing/2014/main" id="{449443C4-900F-48D5-893E-7D5416802CBE}"/>
              </a:ext>
            </a:extLst>
          </p:cNvPr>
          <p:cNvSpPr>
            <a:spLocks noGrp="1"/>
          </p:cNvSpPr>
          <p:nvPr>
            <p:ph type="ftr" sz="quarter" idx="11"/>
          </p:nvPr>
        </p:nvSpPr>
        <p:spPr/>
        <p:txBody>
          <a:bodyPr/>
          <a:lstStyle/>
          <a:p>
            <a:r>
              <a:rPr lang="en-US" dirty="0"/>
              <a:t>VT-2</a:t>
            </a:r>
          </a:p>
        </p:txBody>
      </p:sp>
      <p:sp>
        <p:nvSpPr>
          <p:cNvPr id="5" name="Slide Number Placeholder 4">
            <a:extLst>
              <a:ext uri="{FF2B5EF4-FFF2-40B4-BE49-F238E27FC236}">
                <a16:creationId xmlns:a16="http://schemas.microsoft.com/office/drawing/2014/main" id="{95F9D5AF-9161-4CB4-A360-0E3C31A06965}"/>
              </a:ext>
            </a:extLst>
          </p:cNvPr>
          <p:cNvSpPr>
            <a:spLocks noGrp="1"/>
          </p:cNvSpPr>
          <p:nvPr>
            <p:ph type="sldNum" sz="quarter" idx="12"/>
          </p:nvPr>
        </p:nvSpPr>
        <p:spPr/>
        <p:txBody>
          <a:bodyPr/>
          <a:lstStyle/>
          <a:p>
            <a:fld id="{95CBEC59-7FF9-4688-98DF-89832A0C9025}" type="slidenum">
              <a:rPr lang="en-US" smtClean="0"/>
              <a:t>8</a:t>
            </a:fld>
            <a:endParaRPr lang="en-US" dirty="0"/>
          </a:p>
        </p:txBody>
      </p:sp>
      <p:sp>
        <p:nvSpPr>
          <p:cNvPr id="6" name="Subtitle 5">
            <a:extLst>
              <a:ext uri="{FF2B5EF4-FFF2-40B4-BE49-F238E27FC236}">
                <a16:creationId xmlns:a16="http://schemas.microsoft.com/office/drawing/2014/main" id="{D1378C21-4E21-4BF3-9170-F05C46F34C28}"/>
              </a:ext>
            </a:extLst>
          </p:cNvPr>
          <p:cNvSpPr>
            <a:spLocks noGrp="1"/>
          </p:cNvSpPr>
          <p:nvPr>
            <p:ph type="subTitle" idx="13"/>
          </p:nvPr>
        </p:nvSpPr>
        <p:spPr>
          <a:xfrm>
            <a:off x="1527520" y="1757035"/>
            <a:ext cx="8997737" cy="1908085"/>
          </a:xfrm>
        </p:spPr>
        <p:txBody>
          <a:bodyPr>
            <a:normAutofit/>
          </a:bodyPr>
          <a:lstStyle/>
          <a:p>
            <a:r>
              <a:rPr lang="en-IN" sz="1800" dirty="0">
                <a:effectLst/>
                <a:latin typeface="Calibri" panose="020F0502020204030204" pitchFamily="34" charset="0"/>
                <a:ea typeface="Calibri" panose="020F0502020204030204" pitchFamily="34" charset="0"/>
                <a:cs typeface="Times New Roman" panose="02020603050405020304" pitchFamily="18" charset="0"/>
              </a:rPr>
              <a:t>From the waveform it is clearly visible that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parodd</a:t>
            </a:r>
            <a:r>
              <a:rPr lang="en-IN" sz="1800" dirty="0">
                <a:effectLst/>
                <a:latin typeface="Calibri" panose="020F0502020204030204" pitchFamily="34" charset="0"/>
                <a:ea typeface="Calibri" panose="020F0502020204030204" pitchFamily="34" charset="0"/>
                <a:cs typeface="Times New Roman" panose="02020603050405020304" pitchFamily="18" charset="0"/>
              </a:rPr>
              <a:t>” is 1 only when the sum of number of 1’s in “a0”, “a1”, “a2” and “a3” is even so as to make the total number of 1’s odd.</a:t>
            </a:r>
          </a:p>
          <a:p>
            <a:br>
              <a:rPr lang="en-IN" sz="1800" dirty="0">
                <a:effectLst/>
                <a:latin typeface="Calibri" panose="020F0502020204030204" pitchFamily="34" charset="0"/>
                <a:ea typeface="Calibri" panose="020F0502020204030204" pitchFamily="34" charset="0"/>
                <a:cs typeface="Times New Roman" panose="02020603050405020304" pitchFamily="18" charset="0"/>
              </a:rPr>
            </a:br>
            <a:r>
              <a:rPr lang="en-IN" sz="1800" dirty="0">
                <a:effectLst/>
                <a:latin typeface="Calibri" panose="020F0502020204030204" pitchFamily="34" charset="0"/>
                <a:ea typeface="Calibri" panose="020F0502020204030204" pitchFamily="34" charset="0"/>
                <a:cs typeface="Times New Roman" panose="02020603050405020304" pitchFamily="18" charset="0"/>
              </a:rPr>
              <a:t>Therefore 4-Bit Odd Parity Generator is successfully implemented using VHDL.</a:t>
            </a:r>
            <a:endParaRPr lang="en-IN" dirty="0"/>
          </a:p>
        </p:txBody>
      </p:sp>
      <p:pic>
        <p:nvPicPr>
          <p:cNvPr id="8" name="Picture 7">
            <a:extLst>
              <a:ext uri="{FF2B5EF4-FFF2-40B4-BE49-F238E27FC236}">
                <a16:creationId xmlns:a16="http://schemas.microsoft.com/office/drawing/2014/main" id="{F68F15D9-07B6-4846-8A9F-9A6959690038}"/>
              </a:ext>
            </a:extLst>
          </p:cNvPr>
          <p:cNvPicPr/>
          <p:nvPr/>
        </p:nvPicPr>
        <p:blipFill>
          <a:blip r:embed="rId2"/>
          <a:stretch>
            <a:fillRect/>
          </a:stretch>
        </p:blipFill>
        <p:spPr>
          <a:xfrm>
            <a:off x="704850" y="3978364"/>
            <a:ext cx="10791825" cy="1908085"/>
          </a:xfrm>
          <a:prstGeom prst="rect">
            <a:avLst/>
          </a:prstGeom>
        </p:spPr>
      </p:pic>
    </p:spTree>
    <p:extLst>
      <p:ext uri="{BB962C8B-B14F-4D97-AF65-F5344CB8AC3E}">
        <p14:creationId xmlns:p14="http://schemas.microsoft.com/office/powerpoint/2010/main" val="36278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5BCE0-C492-45D1-B14B-D698228DC08F}"/>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363015877"/>
      </p:ext>
    </p:extLst>
  </p:cSld>
  <p:clrMapOvr>
    <a:masterClrMapping/>
  </p:clrMapOvr>
</p:sld>
</file>

<file path=ppt/theme/theme1.xml><?xml version="1.0" encoding="utf-8"?>
<a:theme xmlns:a="http://schemas.openxmlformats.org/drawingml/2006/main" name="Office Theme">
  <a:themeElements>
    <a:clrScheme name="ELT">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ELT_Template_ModernBoldSophisticated_MO -v5" id="{DF46818F-9661-49C4-BAE8-F3223317B502}" vid="{463BCE77-CCA7-43EE-ABCB-1B1D536A66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4F5DC0-7B0F-411B-A0C5-A1B1D5EB33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242AFFF-C96F-4C05-9045-3240A5329EC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17F9CC6-F7CA-41EA-81DA-97EFF19429B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bold sophisticated presentation</Template>
  <TotalTime>43</TotalTime>
  <Words>640</Words>
  <Application>Microsoft Office PowerPoint</Application>
  <PresentationFormat>Widescreen</PresentationFormat>
  <Paragraphs>42</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Avenir Next LT Pro</vt:lpstr>
      <vt:lpstr>Open Sans</vt:lpstr>
      <vt:lpstr>Speak Pro</vt:lpstr>
      <vt:lpstr>Arial</vt:lpstr>
      <vt:lpstr>Calibri</vt:lpstr>
      <vt:lpstr>Office Theme</vt:lpstr>
      <vt:lpstr>4-BIT ODD PARITY GEN</vt:lpstr>
      <vt:lpstr>Parity Generator</vt:lpstr>
      <vt:lpstr>PARITY BIT AND GENERATOR</vt:lpstr>
      <vt:lpstr>4-Bit Odd Parity Generator</vt:lpstr>
      <vt:lpstr>LOGIC AND DESIGN</vt:lpstr>
      <vt:lpstr>ADVANTAGES AND DRAWBACKS</vt:lpstr>
      <vt:lpstr>VHDL CODE</vt:lpstr>
      <vt:lpstr>OUTPUT WAVEFORM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4-BIT ODD PARITY GEN</dc:title>
  <dc:creator>Amogh</dc:creator>
  <cp:lastModifiedBy>Amogh</cp:lastModifiedBy>
  <cp:revision>9</cp:revision>
  <dcterms:created xsi:type="dcterms:W3CDTF">2021-08-20T06:12:54Z</dcterms:created>
  <dcterms:modified xsi:type="dcterms:W3CDTF">2021-08-20T06:56:35Z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